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PT Sans Narrow"/>
      <p:regular r:id="rId26"/>
      <p:bold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Ринат Пупцев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TSansNarrow-regular.fntdata"/><Relationship Id="rId25" Type="http://schemas.openxmlformats.org/officeDocument/2006/relationships/slide" Target="slides/slide19.xml"/><Relationship Id="rId28" Type="http://schemas.openxmlformats.org/officeDocument/2006/relationships/font" Target="fonts/OpenSans-regular.fntdata"/><Relationship Id="rId27" Type="http://schemas.openxmlformats.org/officeDocument/2006/relationships/font" Target="fonts/PTSansNarrow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7-12-08T06:39:57.465">
    <p:pos x="196" y="280"/>
    <p:text>Неудачное название, на данном слайде нужно отобразить что протокол DNS является прикладным</p:text>
  </p:cm>
  <p:cm authorId="0" idx="2" dt="2017-12-08T06:38:50.398">
    <p:pos x="163" y="696"/>
    <p:text>Вставте картинку из корневой папки. Там есть модель OSI и TCP/IP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7e15c7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7e15c7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7e15c795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7e15c795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7e15c795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7e15c795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7f40737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87f40737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7f40737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87f40737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7e15c795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87e15c795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7e15c795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87e15c795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7e15c795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87e15c795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7e15c795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7e15c795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7e15c795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87e15c795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c8d2804f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c8d2804f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7e15c79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7e15c79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7e15c79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87e15c79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7e15c79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7e15c79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7e15c795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7e15c795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7e15c795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7e15c795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7e88c2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7e88c2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7e15c795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7e15c795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7f40737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7f40737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58" name="Google Shape;58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" name="Google Shape;60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" name="Google Shape;63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ctrTitle"/>
          </p:nvPr>
        </p:nvSpPr>
        <p:spPr>
          <a:xfrm>
            <a:off x="1040825" y="1795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Протокол DNS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Вопрос</a:t>
            </a:r>
            <a:endParaRPr/>
          </a:p>
        </p:txBody>
      </p:sp>
      <p:pic>
        <p:nvPicPr>
          <p:cNvPr id="174" name="Google Shape;1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0" cy="239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/>
          <p:cNvSpPr txBox="1"/>
          <p:nvPr/>
        </p:nvSpPr>
        <p:spPr>
          <a:xfrm>
            <a:off x="4516800" y="2482350"/>
            <a:ext cx="43155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Секция Вопрос содержит поля, описывающие запрашиваемые у сервера имен данные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Дополнительные поля формата</a:t>
            </a:r>
            <a:endParaRPr/>
          </a:p>
        </p:txBody>
      </p:sp>
      <p:sp>
        <p:nvSpPr>
          <p:cNvPr id="181" name="Google Shape;181;p35"/>
          <p:cNvSpPr txBox="1"/>
          <p:nvPr/>
        </p:nvSpPr>
        <p:spPr>
          <a:xfrm>
            <a:off x="7495950" y="2033475"/>
            <a:ext cx="7336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1200"/>
            <a:ext cx="8679901" cy="269676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 txBox="1"/>
          <p:nvPr/>
        </p:nvSpPr>
        <p:spPr>
          <a:xfrm>
            <a:off x="311700" y="2401875"/>
            <a:ext cx="4536300" cy="2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Секции Ответ, Источник, Дополнение имеют одинаковый формат и состоят из некоторого кол-ва ресурсных записей, кол-во которых описано в заголовке.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311700" y="2908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Краткая таблица наиболее важных типов DNS запросов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89" name="Google Shape;18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937" y="900175"/>
            <a:ext cx="5718124" cy="39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Сжатие</a:t>
            </a:r>
            <a:endParaRPr/>
          </a:p>
        </p:txBody>
      </p:sp>
      <p:sp>
        <p:nvSpPr>
          <p:cNvPr id="195" name="Google Shape;195;p37"/>
          <p:cNvSpPr txBox="1"/>
          <p:nvPr/>
        </p:nvSpPr>
        <p:spPr>
          <a:xfrm>
            <a:off x="358788" y="2139800"/>
            <a:ext cx="84264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Для уменьшения размера сообщений, системой доменных имен используется механизм сжатия, который позволяет исключить повторения записей доменных имен в сообщениях.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" name="Google Shape;1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738" y="3232875"/>
            <a:ext cx="648652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763" y="1116075"/>
            <a:ext cx="7862469" cy="8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DNS-сервер</a:t>
            </a:r>
            <a:endParaRPr/>
          </a:p>
        </p:txBody>
      </p:sp>
      <p:sp>
        <p:nvSpPr>
          <p:cNvPr id="203" name="Google Shape;203;p38"/>
          <p:cNvSpPr txBox="1"/>
          <p:nvPr>
            <p:ph idx="1" type="body"/>
          </p:nvPr>
        </p:nvSpPr>
        <p:spPr>
          <a:xfrm>
            <a:off x="311700" y="3780750"/>
            <a:ext cx="8520600" cy="7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Сервер DNS - программа, способная принимать и обрабатывать DNS-запросы. Серверы можно разделить на две группы: авторитетные (authoritative) и кэширующие (non-authoritative).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363" y="1304825"/>
            <a:ext cx="6623287" cy="23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MSC-</a:t>
            </a:r>
            <a:r>
              <a:rPr lang="ru"/>
              <a:t>Сценарии работы DNS</a:t>
            </a:r>
            <a:endParaRPr/>
          </a:p>
        </p:txBody>
      </p:sp>
      <p:pic>
        <p:nvPicPr>
          <p:cNvPr id="210" name="Google Shape;21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75" y="1257325"/>
            <a:ext cx="5200950" cy="32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9"/>
          <p:cNvSpPr txBox="1"/>
          <p:nvPr/>
        </p:nvSpPr>
        <p:spPr>
          <a:xfrm>
            <a:off x="6053325" y="1611850"/>
            <a:ext cx="2039700" cy="25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Простейший сценарий работы протокола DNS, когда искомый IP-адрес, содержится в DNS-сервере корневой зоны.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MSC-</a:t>
            </a:r>
            <a:r>
              <a:rPr lang="ru"/>
              <a:t>Сценарий №2</a:t>
            </a:r>
            <a:endParaRPr/>
          </a:p>
        </p:txBody>
      </p:sp>
      <p:sp>
        <p:nvSpPr>
          <p:cNvPr id="217" name="Google Shape;217;p40"/>
          <p:cNvSpPr txBox="1"/>
          <p:nvPr>
            <p:ph idx="1" type="body"/>
          </p:nvPr>
        </p:nvSpPr>
        <p:spPr>
          <a:xfrm>
            <a:off x="6075375" y="1843213"/>
            <a:ext cx="2509200" cy="23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Сценарий с </a:t>
            </a:r>
            <a:r>
              <a:rPr lang="ru">
                <a:solidFill>
                  <a:srgbClr val="000000"/>
                </a:solidFill>
              </a:rPr>
              <a:t>отсутствием</a:t>
            </a:r>
            <a:r>
              <a:rPr lang="ru">
                <a:solidFill>
                  <a:srgbClr val="000000"/>
                </a:solidFill>
              </a:rPr>
              <a:t> информации у DNS-сервера корневой зоны и перенаправлением на DNS-сервер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8" name="Google Shape;2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01" y="1270576"/>
            <a:ext cx="5494550" cy="35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MSC-</a:t>
            </a:r>
            <a:r>
              <a:rPr lang="ru"/>
              <a:t>Сценарий №3</a:t>
            </a:r>
            <a:endParaRPr/>
          </a:p>
        </p:txBody>
      </p:sp>
      <p:pic>
        <p:nvPicPr>
          <p:cNvPr id="224" name="Google Shape;22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00" y="1226675"/>
            <a:ext cx="5223975" cy="35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1"/>
          <p:cNvSpPr txBox="1"/>
          <p:nvPr/>
        </p:nvSpPr>
        <p:spPr>
          <a:xfrm>
            <a:off x="6053325" y="2135175"/>
            <a:ext cx="27369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Сценарий с запросом информации </a:t>
            </a: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по неправильному символьному имени узла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Уязвимости протокола DNS</a:t>
            </a:r>
            <a:endParaRPr/>
          </a:p>
        </p:txBody>
      </p:sp>
      <p:sp>
        <p:nvSpPr>
          <p:cNvPr id="231" name="Google Shape;231;p42"/>
          <p:cNvSpPr txBox="1"/>
          <p:nvPr>
            <p:ph idx="1" type="body"/>
          </p:nvPr>
        </p:nvSpPr>
        <p:spPr>
          <a:xfrm>
            <a:off x="311700" y="1266325"/>
            <a:ext cx="85206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Использование предсказуемого номера порта для отправки DNS запросов( </a:t>
            </a:r>
            <a:r>
              <a:rPr lang="ru" sz="1200">
                <a:solidFill>
                  <a:srgbClr val="000000"/>
                </a:solidFill>
              </a:rPr>
              <a:t>уязвимость позволяет атакующему перезаписать данные, которые уже находятся в кэше сервера)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ru" sz="1200">
                <a:solidFill>
                  <a:srgbClr val="000000"/>
                </a:solidFill>
              </a:rPr>
              <a:t>Установка высокого значения TTL для ваших хостов на авторитетном сервере не помешает злоумышленнику отравить кэш уязвимых резолверов, так как атака обходит защиту TTL.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Уязвимость, не способна дать повышенные привилегии на уязвимой системе или выполнить произвольный код, но в сочетании с другими незначительными ошибками программного обеспечения или социальной инженерией, может стать очень опасным инструментом в руках злоумышленника.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232" name="Google Shape;2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550" y="2977500"/>
            <a:ext cx="5382099" cy="19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/>
          <p:nvPr>
            <p:ph type="title"/>
          </p:nvPr>
        </p:nvSpPr>
        <p:spPr>
          <a:xfrm>
            <a:off x="472100" y="20759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48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Спасибо за внимание!</a:t>
            </a:r>
            <a:endParaRPr sz="48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Содержание презентации по темам</a:t>
            </a:r>
            <a:endParaRPr/>
          </a:p>
        </p:txBody>
      </p:sp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Описание и назначение</a:t>
            </a:r>
            <a:r>
              <a:rPr lang="ru"/>
              <a:t> протокола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Стандартизирующие документы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 Уровни доменных имен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Формат заголовка, описание полей протокола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Описание специфичных для протокола полей и информации в них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Процедуры работы протокола с MSC сценариями примерами и описанием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Применение протокола (утилиты, программы и т.д.)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Уязвимости протокола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Описание и назначение протокола</a:t>
            </a:r>
            <a:endParaRPr/>
          </a:p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5882400" y="1558225"/>
            <a:ext cx="2949900" cy="27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DNS(Domain Name System)- это распределенная база данных, поддерживающая иерархическую систему имен для идентификации узлов в сети Internet.Служба DNS предназначена для автоматического поиска IP-адреса по известному символьному имени узла.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350" y="1106038"/>
            <a:ext cx="5358055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 работы протокола DNS </a:t>
            </a:r>
            <a:endParaRPr/>
          </a:p>
        </p:txBody>
      </p:sp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75" y="1116775"/>
            <a:ext cx="7221405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/>
        </p:nvSpPr>
        <p:spPr>
          <a:xfrm>
            <a:off x="7418075" y="902500"/>
            <a:ext cx="1725900" cy="37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DNS-сервера хранят часть распределённой базы данных о соответствии символьных имен и IP-адресов узлов сети. Эта база данных распределена по административных доменам сети Интернет. </a:t>
            </a:r>
            <a:endParaRPr/>
          </a:p>
        </p:txBody>
      </p:sp>
      <p:pic>
        <p:nvPicPr>
          <p:cNvPr id="132" name="Google Shape;1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950" y="1152425"/>
            <a:ext cx="2217425" cy="37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0250" y="1978300"/>
            <a:ext cx="1899925" cy="3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 работы протокола DNS</a:t>
            </a:r>
            <a:endParaRPr/>
          </a:p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>
            <a:off x="7073225" y="1266325"/>
            <a:ext cx="2399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Если данные о запрошенном соответствии хранятся в базе данного DNS-сервера, то он сразу посылает ответ клиенту.Если данных нет у DNS-сервера, то он посылает запрос DNS серверу другого домена, </a:t>
            </a:r>
            <a:endParaRPr/>
          </a:p>
        </p:txBody>
      </p:sp>
      <p:pic>
        <p:nvPicPr>
          <p:cNvPr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00" y="1194750"/>
            <a:ext cx="6768425" cy="362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Стандартизирующие документы, история протокола</a:t>
            </a:r>
            <a:endParaRPr/>
          </a:p>
        </p:txBody>
      </p:sp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223225" y="1657394"/>
            <a:ext cx="38874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DNS была разработана Полом Мокалетрисом в 1983 году: оригинальное описание механизмов работы содержится в RFC 882 и RFC 883.</a:t>
            </a:r>
            <a:br>
              <a:rPr lang="ru">
                <a:solidFill>
                  <a:srgbClr val="000000"/>
                </a:solidFill>
              </a:rPr>
            </a:br>
            <a:r>
              <a:rPr lang="ru">
                <a:solidFill>
                  <a:srgbClr val="000000"/>
                </a:solidFill>
              </a:rPr>
              <a:t>В 1987 публикация RFC 1034 и RFC 1035  изменила спецификацию DNS и отменила RFC 882 и RFC 883, как устаревшие.</a:t>
            </a:r>
            <a:br>
              <a:rPr lang="ru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75" y="1313750"/>
            <a:ext cx="4728574" cy="338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FQDN, уровни доменных имен</a:t>
            </a:r>
            <a:endParaRPr/>
          </a:p>
        </p:txBody>
      </p:sp>
      <p:sp>
        <p:nvSpPr>
          <p:cNvPr id="153" name="Google Shape;153;p31"/>
          <p:cNvSpPr txBox="1"/>
          <p:nvPr>
            <p:ph idx="1" type="body"/>
          </p:nvPr>
        </p:nvSpPr>
        <p:spPr>
          <a:xfrm>
            <a:off x="427775" y="3473450"/>
            <a:ext cx="74331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FQDN</a:t>
            </a:r>
            <a:r>
              <a:rPr lang="ru">
                <a:solidFill>
                  <a:srgbClr val="000000"/>
                </a:solidFill>
              </a:rPr>
              <a:t>( от англ. </a:t>
            </a:r>
            <a:r>
              <a:rPr b="1" lang="ru">
                <a:solidFill>
                  <a:srgbClr val="000000"/>
                </a:solidFill>
              </a:rPr>
              <a:t>Fully Qualified Domain Name</a:t>
            </a:r>
            <a:r>
              <a:rPr lang="ru">
                <a:solidFill>
                  <a:srgbClr val="000000"/>
                </a:solidFill>
              </a:rPr>
              <a:t> – полностью определённое имя домена) – это имя домена, однозначно определяющее доменное имя и включающее в себя имена всех родительских доменов иерархии DNS, в том числе и корневого.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25"/>
            <a:ext cx="6944976" cy="21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Формат протокола DNS</a:t>
            </a:r>
            <a:endParaRPr/>
          </a:p>
        </p:txBody>
      </p:sp>
      <p:sp>
        <p:nvSpPr>
          <p:cNvPr id="160" name="Google Shape;160;p32"/>
          <p:cNvSpPr txBox="1"/>
          <p:nvPr>
            <p:ph idx="1" type="body"/>
          </p:nvPr>
        </p:nvSpPr>
        <p:spPr>
          <a:xfrm>
            <a:off x="203750" y="2369950"/>
            <a:ext cx="8520600" cy="21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Все сообщения протокола DNS имеют единый формат, представленный на слайде. Каждое сообщение разделяется на 5 секций некоторые из которых могут быть пустыми.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Каждое сообщение содержит заголовок, в котором описывается набор следующих за ни секци, а также определяет, является ли сообщение запросом или выполняет какую-либо другую операцию.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Назначение секций идущих после заголовка выбраны исходя из функций, которые они выполняют в стандартном запросе. </a:t>
            </a:r>
            <a:endParaRPr/>
          </a:p>
        </p:txBody>
      </p:sp>
      <p:pic>
        <p:nvPicPr>
          <p:cNvPr id="161" name="Google Shape;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8359"/>
            <a:ext cx="8520599" cy="112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Заголовок</a:t>
            </a: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198" cy="281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3"/>
          <p:cNvSpPr txBox="1"/>
          <p:nvPr/>
        </p:nvSpPr>
        <p:spPr>
          <a:xfrm>
            <a:off x="3346200" y="2384200"/>
            <a:ext cx="5486100" cy="22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В заголовке описывается набор следующих за ним секций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По заголовку определяется является ли данное сообщение запросом, ответом или выполняет какую либо другую операцию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